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3"/>
  </p:notesMasterIdLst>
  <p:sldIdLst>
    <p:sldId id="256" r:id="rId5"/>
    <p:sldId id="322" r:id="rId6"/>
    <p:sldId id="334" r:id="rId7"/>
    <p:sldId id="333" r:id="rId8"/>
    <p:sldId id="331" r:id="rId9"/>
    <p:sldId id="332" r:id="rId10"/>
    <p:sldId id="335" r:id="rId11"/>
    <p:sldId id="33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322"/>
            <p14:sldId id="334"/>
            <p14:sldId id="333"/>
            <p14:sldId id="331"/>
            <p14:sldId id="332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 Bryan" initials="WB" lastIdx="1" clrIdx="0">
    <p:extLst>
      <p:ext uri="{19B8F6BF-5375-455C-9EA6-DF929625EA0E}">
        <p15:presenceInfo xmlns:p15="http://schemas.microsoft.com/office/powerpoint/2012/main" userId="S::wes.bryan@acilearning.com::7fef9514-1b33-4d90-8a10-1dd5f5fd88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7544" autoAdjust="0"/>
  </p:normalViewPr>
  <p:slideViewPr>
    <p:cSldViewPr snapToGrid="0" snapToObjects="1">
      <p:cViewPr varScale="1">
        <p:scale>
          <a:sx n="80" d="100"/>
          <a:sy n="80" d="100"/>
        </p:scale>
        <p:origin x="1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8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3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 PIN lock also has a physical lock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1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9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Roboto"/>
              </a:rPr>
              <a:t>Computer room air conditioning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 (</a:t>
            </a:r>
            <a:r>
              <a:rPr lang="en-US" b="1" i="0" dirty="0">
                <a:solidFill>
                  <a:srgbClr val="5F6368"/>
                </a:solidFill>
                <a:effectLst/>
                <a:latin typeface="Roboto"/>
              </a:rPr>
              <a:t>CRAC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) unit is a device that monitors and maintains the temperature, air distribution and humidity in a network room or data 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urexafrica.com/security/mantrap-systems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hyperlink" Target="https://en.wikipedia.org/wiki/Security_ala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ickr.com/photos/sounderbruce/21453698391" TargetMode="External"/><Relationship Id="rId11" Type="http://schemas.openxmlformats.org/officeDocument/2006/relationships/image" Target="../media/image12.jpg"/><Relationship Id="rId5" Type="http://schemas.openxmlformats.org/officeDocument/2006/relationships/image" Target="../media/image9.jpg"/><Relationship Id="rId10" Type="http://schemas.openxmlformats.org/officeDocument/2006/relationships/hyperlink" Target="http://www.pngall.com/no-entry-symbol-png" TargetMode="External"/><Relationship Id="rId4" Type="http://schemas.openxmlformats.org/officeDocument/2006/relationships/hyperlink" Target="https://commons.wikimedia.org/wiki/File:City_Road_bollards_-_geograph.org.uk_-_1758261.jpg" TargetMode="Externa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centerresources.com/product/enconnex-rf-shielded-server-rack-cabinet/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en.wikipedia.org/wiki/Closed-circuit_televis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pectingchicago.com/services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youtube.com/watch?v=L42QOVxvWF4" TargetMode="External"/><Relationship Id="rId5" Type="http://schemas.openxmlformats.org/officeDocument/2006/relationships/image" Target="../media/image17.jpg"/><Relationship Id="rId10" Type="http://schemas.openxmlformats.org/officeDocument/2006/relationships/hyperlink" Target="https://www.vectorstock.com/royalty-free-vector/thermometer-icon-or-temperature-symbol-and-vector-23880529" TargetMode="External"/><Relationship Id="rId4" Type="http://schemas.openxmlformats.org/officeDocument/2006/relationships/hyperlink" Target="https://en.wikipedia.org/wiki/Motion_detector" TargetMode="External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undtherapyuk.com/your-personal-sounds/" TargetMode="External"/><Relationship Id="rId13" Type="http://schemas.openxmlformats.org/officeDocument/2006/relationships/image" Target="../media/image25.jpg"/><Relationship Id="rId18" Type="http://schemas.openxmlformats.org/officeDocument/2006/relationships/hyperlink" Target="https://superuser.com/questions/1146367/whats-this-hole-with-a-lock-symbol-on-the-back-of-my-monitor/1146371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12" Type="http://schemas.openxmlformats.org/officeDocument/2006/relationships/hyperlink" Target="http://www.crookedbrains.net/2015/09/smart-door-locks-for-connected-homes.html" TargetMode="External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cooperator.com/article/keys-key-fobs-and-door-codes/ful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agaciousnewsnetwork.com/tsa-plans-to-use-face-recognition-to-track-americans-through-airports/" TargetMode="External"/><Relationship Id="rId11" Type="http://schemas.openxmlformats.org/officeDocument/2006/relationships/image" Target="../media/image24.jpg"/><Relationship Id="rId5" Type="http://schemas.openxmlformats.org/officeDocument/2006/relationships/image" Target="../media/image21.jpg"/><Relationship Id="rId15" Type="http://schemas.openxmlformats.org/officeDocument/2006/relationships/image" Target="../media/image26.jpg"/><Relationship Id="rId10" Type="http://schemas.openxmlformats.org/officeDocument/2006/relationships/hyperlink" Target="https://pixabay.com/en/eye-blue-iris-eyeball-looking-162182/" TargetMode="External"/><Relationship Id="rId4" Type="http://schemas.openxmlformats.org/officeDocument/2006/relationships/hyperlink" Target="http://www.pngall.com/fingerprint-png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s://rincondelemprendedor.es/un-ejemplo-de-empresa-espanola-a-seguir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en/view-image.php?image=119261&amp;picture=please-sign-in-and-out-her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jpg"/><Relationship Id="rId12" Type="http://schemas.openxmlformats.org/officeDocument/2006/relationships/hyperlink" Target="https://pl.wikipedia.org/wiki/Single_Integrated_Operational_Pl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vectorstock.com/royalty-free-vector/receptionist-icon-vector-21011783" TargetMode="External"/><Relationship Id="rId11" Type="http://schemas.openxmlformats.org/officeDocument/2006/relationships/image" Target="../media/image32.jpg"/><Relationship Id="rId5" Type="http://schemas.openxmlformats.org/officeDocument/2006/relationships/image" Target="../media/image29.jpg"/><Relationship Id="rId10" Type="http://schemas.openxmlformats.org/officeDocument/2006/relationships/hyperlink" Target="http://cybernole.weebly.com/archive/artificial-intelligence-tool-for-the-future-or-mans-last-invention" TargetMode="External"/><Relationship Id="rId4" Type="http://schemas.openxmlformats.org/officeDocument/2006/relationships/hyperlink" Target="http://www.pngall.com/police-png" TargetMode="External"/><Relationship Id="rId9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blog.naver.com/PostView.nhn?blogId=retroyj&amp;logNo=30160960534&amp;beginTime=0&amp;jumpingVid=&amp;from=section&amp;redirect=Log&amp;widgetTypeCall=true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hyperlink" Target="http://superuser.com/questions/1024548/plug-an-ethernet-cable-into-this-computer-with-no-connections-are-available" TargetMode="External"/><Relationship Id="rId17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turismoinclusivo.es/2012/10/algunas-ideas-para-mejorar-la_8.html" TargetMode="External"/><Relationship Id="rId20" Type="http://schemas.openxmlformats.org/officeDocument/2006/relationships/hyperlink" Target="https://ark.gamepedia.com/Vaul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titchingwithattitude.blogspot.com/2012/03/webinar-learning-new-things.html" TargetMode="External"/><Relationship Id="rId11" Type="http://schemas.openxmlformats.org/officeDocument/2006/relationships/image" Target="../media/image37.jpg"/><Relationship Id="rId5" Type="http://schemas.openxmlformats.org/officeDocument/2006/relationships/image" Target="../media/image34.png"/><Relationship Id="rId15" Type="http://schemas.openxmlformats.org/officeDocument/2006/relationships/image" Target="../media/image39.jpg"/><Relationship Id="rId10" Type="http://schemas.openxmlformats.org/officeDocument/2006/relationships/hyperlink" Target="https://de.wikipedia.org/wiki/Router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s://simple.wikipedia.org/wiki/Wireless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s://icon-icons.com/fr/icone/interdiction-cercle/5391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log.naver.com/PostView.nhn?blogId=retroyj&amp;logNo=30160960534&amp;beginTime=0&amp;jumpingVid=&amp;from=section&amp;redirect=Log&amp;widgetTypeCall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Bollards, barricades, Fencing</a:t>
            </a:r>
          </a:p>
          <a:p>
            <a:r>
              <a:rPr lang="en-US" sz="3200" dirty="0"/>
              <a:t>Mantraps</a:t>
            </a:r>
          </a:p>
          <a:p>
            <a:pPr lvl="1"/>
            <a:r>
              <a:rPr lang="en-US" sz="3000" dirty="0"/>
              <a:t> DMZs</a:t>
            </a:r>
          </a:p>
          <a:p>
            <a:r>
              <a:rPr lang="en-US" sz="3200" dirty="0"/>
              <a:t>Alarms</a:t>
            </a:r>
          </a:p>
          <a:p>
            <a:r>
              <a:rPr lang="en-US" sz="3200" dirty="0"/>
              <a:t>Signage</a:t>
            </a:r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6" name="Picture 5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1C490586-052E-4E6B-ACDA-1F09B99B5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1170" y="1102612"/>
            <a:ext cx="2018340" cy="1513755"/>
          </a:xfrm>
          <a:prstGeom prst="rect">
            <a:avLst/>
          </a:prstGeom>
        </p:spPr>
      </p:pic>
      <p:pic>
        <p:nvPicPr>
          <p:cNvPr id="9" name="Picture 8" descr="A picture containing tree, outdoor, way, sidewalk&#10;&#10;Description automatically generated">
            <a:extLst>
              <a:ext uri="{FF2B5EF4-FFF2-40B4-BE49-F238E27FC236}">
                <a16:creationId xmlns:a16="http://schemas.microsoft.com/office/drawing/2014/main" id="{654F666B-CE03-475C-AC48-6848F1845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8172" y="1131966"/>
            <a:ext cx="2225513" cy="1484401"/>
          </a:xfrm>
          <a:prstGeom prst="rect">
            <a:avLst/>
          </a:prstGeom>
        </p:spPr>
      </p:pic>
      <p:pic>
        <p:nvPicPr>
          <p:cNvPr id="12" name="Picture 11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4CF56ADF-0EED-48D3-835A-4E4899827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51171" y="2709436"/>
            <a:ext cx="2018340" cy="1573621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94830A0-0DDA-48C9-9928-F72CF2D38E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83258" y="4460695"/>
            <a:ext cx="1349828" cy="1928326"/>
          </a:xfrm>
          <a:prstGeom prst="rect">
            <a:avLst/>
          </a:prstGeom>
        </p:spPr>
      </p:pic>
      <p:pic>
        <p:nvPicPr>
          <p:cNvPr id="17" name="Picture 16" descr="Calendar&#10;&#10;Description automatically generated">
            <a:extLst>
              <a:ext uri="{FF2B5EF4-FFF2-40B4-BE49-F238E27FC236}">
                <a16:creationId xmlns:a16="http://schemas.microsoft.com/office/drawing/2014/main" id="{6DCF59DC-2359-46B5-8675-00D3151C2A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866086" y="2694859"/>
            <a:ext cx="2117598" cy="15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Cameras and CCTCV</a:t>
            </a:r>
          </a:p>
          <a:p>
            <a:pPr lvl="1"/>
            <a:r>
              <a:rPr lang="en-US" sz="3000" dirty="0"/>
              <a:t> Motion recognition</a:t>
            </a:r>
            <a:endParaRPr lang="en-US" sz="2800" dirty="0"/>
          </a:p>
          <a:p>
            <a:pPr lvl="1"/>
            <a:r>
              <a:rPr lang="en-US" sz="2800" dirty="0"/>
              <a:t> Object detection</a:t>
            </a:r>
            <a:endParaRPr lang="en-US" sz="3000" dirty="0"/>
          </a:p>
          <a:p>
            <a:r>
              <a:rPr lang="en-US" sz="3000" dirty="0"/>
              <a:t>Faraday Cage</a:t>
            </a:r>
          </a:p>
          <a:p>
            <a:r>
              <a:rPr lang="en-US" sz="3000" dirty="0"/>
              <a:t>USB data blockers</a:t>
            </a:r>
          </a:p>
          <a:p>
            <a:r>
              <a:rPr lang="en-US" sz="3000" dirty="0"/>
              <a:t>Protect cable distribution</a:t>
            </a:r>
            <a:endParaRPr lang="en-US" sz="2800" dirty="0"/>
          </a:p>
          <a:p>
            <a:endParaRPr lang="en-US" sz="3000" dirty="0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FAFBFED3-B6D8-427F-82B5-5FE6D638B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0381" y="1172987"/>
            <a:ext cx="2338469" cy="175385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45A23B4-6DD9-4F54-A5BE-E47A3D653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99221" y="2939451"/>
            <a:ext cx="2978264" cy="2978264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F618FF6-0937-456C-9040-C8A840EB6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234" y="3429000"/>
            <a:ext cx="2853388" cy="21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 - Sensors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Motion detectors</a:t>
            </a:r>
          </a:p>
          <a:p>
            <a:r>
              <a:rPr lang="en-US" sz="3400" dirty="0"/>
              <a:t>Noise detectors</a:t>
            </a:r>
          </a:p>
          <a:p>
            <a:r>
              <a:rPr lang="en-US" sz="3400" dirty="0"/>
              <a:t>Moisture detectors</a:t>
            </a:r>
          </a:p>
          <a:p>
            <a:r>
              <a:rPr lang="en-US" sz="3400" dirty="0"/>
              <a:t>Temperature monitoring</a:t>
            </a:r>
          </a:p>
          <a:p>
            <a:r>
              <a:rPr lang="en-US" sz="3400" dirty="0"/>
              <a:t>Proximity reader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 </a:t>
            </a:r>
          </a:p>
        </p:txBody>
      </p:sp>
      <p:pic>
        <p:nvPicPr>
          <p:cNvPr id="6" name="Picture 5" descr="A close - up of a microscope&#10;&#10;Description automatically generated with medium confidence">
            <a:extLst>
              <a:ext uri="{FF2B5EF4-FFF2-40B4-BE49-F238E27FC236}">
                <a16:creationId xmlns:a16="http://schemas.microsoft.com/office/drawing/2014/main" id="{D266200C-05E4-4031-BC8A-531A08D55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51915" y="1266202"/>
            <a:ext cx="1393371" cy="172237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FE81A3B-283A-4639-B1BB-496465A22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08395" y="1266202"/>
            <a:ext cx="3061996" cy="172237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F6C42E6-D05D-4594-BA46-6680E993E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92821" y="3257259"/>
            <a:ext cx="2502936" cy="1894114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06BBA43-98C5-4D96-BB52-5D7744DE1E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5112" t="4993" r="4655" b="18002"/>
          <a:stretch/>
        </p:blipFill>
        <p:spPr>
          <a:xfrm>
            <a:off x="9663738" y="3429001"/>
            <a:ext cx="1868738" cy="17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 - Locks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20482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Biometrics</a:t>
            </a:r>
            <a:endParaRPr lang="en-US" sz="2600" dirty="0"/>
          </a:p>
          <a:p>
            <a:r>
              <a:rPr lang="en-US" sz="2600" dirty="0"/>
              <a:t>Electronic</a:t>
            </a:r>
          </a:p>
          <a:p>
            <a:pPr lvl="1"/>
            <a:r>
              <a:rPr lang="en-US" sz="2200" dirty="0"/>
              <a:t>Smart cards</a:t>
            </a:r>
          </a:p>
          <a:p>
            <a:pPr lvl="1"/>
            <a:r>
              <a:rPr lang="en-US" sz="2400" dirty="0"/>
              <a:t>PIN</a:t>
            </a:r>
          </a:p>
          <a:p>
            <a:pPr lvl="1"/>
            <a:r>
              <a:rPr lang="en-US" sz="2400" dirty="0"/>
              <a:t>Key fob</a:t>
            </a:r>
            <a:endParaRPr lang="en-US" sz="2200" dirty="0"/>
          </a:p>
          <a:p>
            <a:r>
              <a:rPr lang="en-US" sz="2800" dirty="0"/>
              <a:t>Physical</a:t>
            </a:r>
          </a:p>
          <a:p>
            <a:r>
              <a:rPr lang="en-US" sz="2800" dirty="0"/>
              <a:t>Cable Locks</a:t>
            </a:r>
            <a:endParaRPr lang="en-US" sz="3000" dirty="0"/>
          </a:p>
        </p:txBody>
      </p:sp>
      <p:pic>
        <p:nvPicPr>
          <p:cNvPr id="6" name="Picture 5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DB70EBF9-948E-4DC0-B626-CB812D806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36004" y="1204828"/>
            <a:ext cx="1175656" cy="1175656"/>
          </a:xfrm>
          <a:prstGeom prst="rect">
            <a:avLst/>
          </a:prstGeom>
        </p:spPr>
      </p:pic>
      <p:pic>
        <p:nvPicPr>
          <p:cNvPr id="9" name="Picture 8" descr="A close - up of a spider&#10;&#10;Description automatically generated with low confidence">
            <a:extLst>
              <a:ext uri="{FF2B5EF4-FFF2-40B4-BE49-F238E27FC236}">
                <a16:creationId xmlns:a16="http://schemas.microsoft.com/office/drawing/2014/main" id="{C949F7F1-D742-497E-8C23-D87D3D5A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10514" y="1313688"/>
            <a:ext cx="1806147" cy="941776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3B0C7446-2D9C-4B78-AB1F-3B94F655BE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548" t="6282" r="14043" b="7777"/>
          <a:stretch/>
        </p:blipFill>
        <p:spPr>
          <a:xfrm>
            <a:off x="5036004" y="2364324"/>
            <a:ext cx="1302959" cy="1119885"/>
          </a:xfrm>
          <a:prstGeom prst="rect">
            <a:avLst/>
          </a:prstGeom>
        </p:spPr>
      </p:pic>
      <p:pic>
        <p:nvPicPr>
          <p:cNvPr id="14" name="Picture 13" descr="A picture containing light, dark, round, bright&#10;&#10;Description automatically generated">
            <a:extLst>
              <a:ext uri="{FF2B5EF4-FFF2-40B4-BE49-F238E27FC236}">
                <a16:creationId xmlns:a16="http://schemas.microsoft.com/office/drawing/2014/main" id="{5504BADB-3DA8-44CD-A393-87868AAF1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49782" y="2421164"/>
            <a:ext cx="1127609" cy="1127609"/>
          </a:xfrm>
          <a:prstGeom prst="rect">
            <a:avLst/>
          </a:prstGeom>
        </p:spPr>
      </p:pic>
      <p:pic>
        <p:nvPicPr>
          <p:cNvPr id="16" name="Picture 15" descr="A picture containing metalware, lock, different&#10;&#10;Description automatically generated">
            <a:extLst>
              <a:ext uri="{FF2B5EF4-FFF2-40B4-BE49-F238E27FC236}">
                <a16:creationId xmlns:a16="http://schemas.microsoft.com/office/drawing/2014/main" id="{11324902-BF75-4CB3-90B3-4753B6BA20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28567" y="1313688"/>
            <a:ext cx="1889544" cy="1417158"/>
          </a:xfrm>
          <a:prstGeom prst="rect">
            <a:avLst/>
          </a:prstGeom>
        </p:spPr>
      </p:pic>
      <p:pic>
        <p:nvPicPr>
          <p:cNvPr id="19" name="Picture 1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C1CAA30A-D8F7-410F-B311-4ECD48B45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999061" y="1454144"/>
            <a:ext cx="1708773" cy="1138470"/>
          </a:xfrm>
          <a:prstGeom prst="rect">
            <a:avLst/>
          </a:prstGeom>
        </p:spPr>
      </p:pic>
      <p:pic>
        <p:nvPicPr>
          <p:cNvPr id="22" name="Picture 21" descr="A picture containing metalware, wall, person, lock&#10;&#10;Description automatically generated">
            <a:extLst>
              <a:ext uri="{FF2B5EF4-FFF2-40B4-BE49-F238E27FC236}">
                <a16:creationId xmlns:a16="http://schemas.microsoft.com/office/drawing/2014/main" id="{E30E8E79-E52A-42F1-826A-803BB26FF1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999027" y="2871196"/>
            <a:ext cx="1982900" cy="1322767"/>
          </a:xfrm>
          <a:prstGeom prst="rect">
            <a:avLst/>
          </a:prstGeom>
        </p:spPr>
      </p:pic>
      <p:pic>
        <p:nvPicPr>
          <p:cNvPr id="24" name="Picture 23" descr="A picture containing indoor, floor, computer&#10;&#10;Description automatically generated">
            <a:extLst>
              <a:ext uri="{FF2B5EF4-FFF2-40B4-BE49-F238E27FC236}">
                <a16:creationId xmlns:a16="http://schemas.microsoft.com/office/drawing/2014/main" id="{A4620A05-07DB-4DF4-95DE-294A86EFF1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53989" y="4479945"/>
            <a:ext cx="2390775" cy="17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 - Personnel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20482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Guards</a:t>
            </a:r>
          </a:p>
          <a:p>
            <a:r>
              <a:rPr lang="en-US" sz="2800" dirty="0"/>
              <a:t>Reception</a:t>
            </a:r>
          </a:p>
          <a:p>
            <a:pPr lvl="1"/>
            <a:r>
              <a:rPr lang="en-US" sz="2600" dirty="0"/>
              <a:t>Visitor logs</a:t>
            </a:r>
          </a:p>
          <a:p>
            <a:pPr lvl="1"/>
            <a:r>
              <a:rPr lang="en-US" sz="2600" dirty="0"/>
              <a:t>Acces</a:t>
            </a:r>
            <a:r>
              <a:rPr lang="en-US" sz="2400" dirty="0"/>
              <a:t>s control roster</a:t>
            </a:r>
          </a:p>
          <a:p>
            <a:r>
              <a:rPr lang="en-US" sz="2600" dirty="0"/>
              <a:t>Robot Sentries</a:t>
            </a:r>
          </a:p>
          <a:p>
            <a:r>
              <a:rPr lang="en-US" sz="2600" dirty="0"/>
              <a:t>Two-person control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AB2FAC7-3648-49A0-99C9-012CC1FA2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67574" y="1095968"/>
            <a:ext cx="1704975" cy="170497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01DBC5-3628-40C5-BA4B-644417F44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434" t="6807" r="5839" b="16518"/>
          <a:stretch/>
        </p:blipFill>
        <p:spPr>
          <a:xfrm>
            <a:off x="9271475" y="995215"/>
            <a:ext cx="2035160" cy="201289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A67BD3D-4642-4D10-889C-F98CCAEB5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71981" y="2970665"/>
            <a:ext cx="2486025" cy="1345302"/>
          </a:xfrm>
          <a:prstGeom prst="rect">
            <a:avLst/>
          </a:prstGeom>
        </p:spPr>
      </p:pic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EA37809C-3F7A-465F-84AD-B763808B4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310521" y="3066412"/>
            <a:ext cx="2071610" cy="11538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5E16ED58-ACEB-42A6-8BAE-27760811E6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64088" y="4547417"/>
            <a:ext cx="1892410" cy="13453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CC2B565-4650-4FC0-AD4E-F619A87514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099561" y="4547417"/>
            <a:ext cx="1892410" cy="13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evice&#10;&#10;Description automatically generated">
            <a:extLst>
              <a:ext uri="{FF2B5EF4-FFF2-40B4-BE49-F238E27FC236}">
                <a16:creationId xmlns:a16="http://schemas.microsoft.com/office/drawing/2014/main" id="{A3570E29-7E1B-4AA7-A447-8A987BE3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86713" y="1055458"/>
            <a:ext cx="780841" cy="98646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DACE202-3EE1-4362-8631-82DF0717D51F}"/>
              </a:ext>
            </a:extLst>
          </p:cNvPr>
          <p:cNvSpPr/>
          <p:nvPr/>
        </p:nvSpPr>
        <p:spPr>
          <a:xfrm>
            <a:off x="6706210" y="2075660"/>
            <a:ext cx="2208634" cy="19809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 – Secure Areas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20482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Air gapped networks/systems</a:t>
            </a:r>
          </a:p>
          <a:p>
            <a:r>
              <a:rPr lang="en-US" sz="2600" dirty="0"/>
              <a:t>Vaults and safes</a:t>
            </a:r>
          </a:p>
          <a:p>
            <a:r>
              <a:rPr lang="en-US" sz="2600" dirty="0"/>
              <a:t>Hot isle/cold isle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9" name="Picture 8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634B6705-92A0-4843-88E2-273101B3C9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6950521" y="2759660"/>
            <a:ext cx="642263" cy="513811"/>
          </a:xfrm>
          <a:prstGeom prst="rect">
            <a:avLst/>
          </a:prstGeom>
        </p:spPr>
      </p:pic>
      <p:pic>
        <p:nvPicPr>
          <p:cNvPr id="11" name="Picture 10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29FDB13E-0EB8-4ECF-9340-1398A2952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6403" y="3291762"/>
            <a:ext cx="585535" cy="585535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39D3692A-F14B-4EF4-8879-61A83C1AB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00048" y="1174909"/>
            <a:ext cx="992391" cy="672448"/>
          </a:xfrm>
          <a:prstGeom prst="rect">
            <a:avLst/>
          </a:prstGeom>
        </p:spPr>
      </p:pic>
      <p:pic>
        <p:nvPicPr>
          <p:cNvPr id="18" name="Picture 17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682441E8-245A-4380-9192-2E8D69EBB4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45019" y="1081369"/>
            <a:ext cx="1331016" cy="8592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F53CC02D-1AE9-4EC8-88F2-D87A4D9B5B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287225" y="922912"/>
            <a:ext cx="973394" cy="973394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2A11FE94-50AF-4D49-B77D-79255BDA9C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787738" y="956165"/>
            <a:ext cx="973394" cy="973394"/>
          </a:xfrm>
          <a:prstGeom prst="rect">
            <a:avLst/>
          </a:prstGeom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29A03C-2801-4547-8297-B6D791458C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734766" y="2301496"/>
            <a:ext cx="910168" cy="1285793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17935436-7C54-4C68-994E-D87B7E528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90436" y="950351"/>
            <a:ext cx="973394" cy="973394"/>
          </a:xfrm>
          <a:prstGeom prst="rect">
            <a:avLst/>
          </a:prstGeom>
        </p:spPr>
      </p:pic>
      <p:pic>
        <p:nvPicPr>
          <p:cNvPr id="28" name="Picture 27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D58CAED3-8906-4559-9CEB-EFE9FC7FB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447568" y="2145005"/>
            <a:ext cx="642263" cy="513811"/>
          </a:xfrm>
          <a:prstGeom prst="rect">
            <a:avLst/>
          </a:prstGeom>
        </p:spPr>
      </p:pic>
      <p:pic>
        <p:nvPicPr>
          <p:cNvPr id="29" name="Picture 28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5C9B8AB-9146-4288-87C6-74CA068E48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8061938" y="2552344"/>
            <a:ext cx="642263" cy="513811"/>
          </a:xfrm>
          <a:prstGeom prst="rect">
            <a:avLst/>
          </a:prstGeom>
        </p:spPr>
      </p:pic>
      <p:pic>
        <p:nvPicPr>
          <p:cNvPr id="30" name="Picture 29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52F60269-AE2B-4347-BB0A-8E874CBC7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34392" y="3162638"/>
            <a:ext cx="585535" cy="585535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02F834FB-7931-489C-93B0-FAA245A160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969744" y="4134623"/>
            <a:ext cx="4562732" cy="235437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6D5A4B31-87F3-48E3-915A-41A717ACA3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654877" y="1940614"/>
            <a:ext cx="1893867" cy="18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157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/>
              <a:t>Physical Security – Secure Areas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DDF1772-2C9C-42CB-9B78-682736F6A146}"/>
              </a:ext>
            </a:extLst>
          </p:cNvPr>
          <p:cNvSpPr txBox="1">
            <a:spLocks/>
          </p:cNvSpPr>
          <p:nvPr/>
        </p:nvSpPr>
        <p:spPr>
          <a:xfrm>
            <a:off x="659524" y="131368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B2A0A2-050C-4B1F-BFCE-53FF58E79075}"/>
              </a:ext>
            </a:extLst>
          </p:cNvPr>
          <p:cNvSpPr txBox="1">
            <a:spLocks/>
          </p:cNvSpPr>
          <p:nvPr/>
        </p:nvSpPr>
        <p:spPr>
          <a:xfrm>
            <a:off x="758378" y="1204828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Hot isle/cold isle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02F834FB-7931-489C-93B0-FAA245A16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88369" y="1755213"/>
            <a:ext cx="8440360" cy="435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22082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6FC8EF-47DB-4F7B-A6FF-EE6ACDF029BD}"/>
</file>

<file path=customXml/itemProps3.xml><?xml version="1.0" encoding="utf-8"?>
<ds:datastoreItem xmlns:ds="http://schemas.openxmlformats.org/officeDocument/2006/customXml" ds:itemID="{BAB37D3D-50C1-46FC-8D92-3F1F047872A4}">
  <ds:schemaRefs>
    <ds:schemaRef ds:uri="http://purl.org/dc/dcmitype/"/>
    <ds:schemaRef ds:uri="http://www.w3.org/XML/1998/namespace"/>
    <ds:schemaRef ds:uri="25f43890-8f97-4037-b6ca-5734ee50196d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de64167-ec1d-41c3-9c60-bdac5dd5df1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3894</TotalTime>
  <Words>147</Words>
  <Application>Microsoft Office PowerPoint</Application>
  <PresentationFormat>Widescreen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Adelle Sans</vt:lpstr>
      <vt:lpstr>Arial</vt:lpstr>
      <vt:lpstr>Calibri</vt:lpstr>
      <vt:lpstr>Courier New</vt:lpstr>
      <vt:lpstr>Proxima Nova</vt:lpstr>
      <vt:lpstr>Proxima Nova Semibold</vt:lpstr>
      <vt:lpstr>Roboto</vt:lpstr>
      <vt:lpstr>2019 Presentation Dark Theme</vt:lpstr>
      <vt:lpstr>PowerPoint Presentation</vt:lpstr>
      <vt:lpstr>Physical Security</vt:lpstr>
      <vt:lpstr>Physical Security</vt:lpstr>
      <vt:lpstr>Physical Security - Sensors</vt:lpstr>
      <vt:lpstr>Physical Security - Locks</vt:lpstr>
      <vt:lpstr>Physical Security - Personnel</vt:lpstr>
      <vt:lpstr>Physical Security – Secure Areas</vt:lpstr>
      <vt:lpstr>Physical Security – Secure Areas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281</cp:revision>
  <dcterms:created xsi:type="dcterms:W3CDTF">2019-03-13T18:02:49Z</dcterms:created>
  <dcterms:modified xsi:type="dcterms:W3CDTF">2021-01-18T16:07:04Z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